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30"/>
  </p:notesMasterIdLst>
  <p:sldIdLst>
    <p:sldId id="290" r:id="rId4"/>
    <p:sldId id="273" r:id="rId5"/>
    <p:sldId id="257" r:id="rId6"/>
    <p:sldId id="281" r:id="rId7"/>
    <p:sldId id="280" r:id="rId8"/>
    <p:sldId id="284" r:id="rId9"/>
    <p:sldId id="285" r:id="rId10"/>
    <p:sldId id="286" r:id="rId11"/>
    <p:sldId id="292" r:id="rId12"/>
    <p:sldId id="274" r:id="rId13"/>
    <p:sldId id="275" r:id="rId14"/>
    <p:sldId id="276" r:id="rId15"/>
    <p:sldId id="287" r:id="rId16"/>
    <p:sldId id="268" r:id="rId17"/>
    <p:sldId id="260" r:id="rId18"/>
    <p:sldId id="277" r:id="rId19"/>
    <p:sldId id="278" r:id="rId20"/>
    <p:sldId id="288" r:id="rId21"/>
    <p:sldId id="289" r:id="rId22"/>
    <p:sldId id="269" r:id="rId23"/>
    <p:sldId id="270" r:id="rId24"/>
    <p:sldId id="271" r:id="rId25"/>
    <p:sldId id="272" r:id="rId26"/>
    <p:sldId id="282" r:id="rId27"/>
    <p:sldId id="283" r:id="rId28"/>
    <p:sldId id="291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389711-314A-4112-8488-2697F9D51EDB}" type="datetimeFigureOut">
              <a:rPr lang="ru-RU" smtClean="0"/>
              <a:pPr/>
              <a:t>08.06.2017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1A5AA4-C6E3-49CE-A918-84021ED3AD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5908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>
                <a:latin typeface="Arial" charset="0"/>
              </a:rPr>
              <a:t>Заменить картинку на МРТ ГБ40</a:t>
            </a:r>
          </a:p>
        </p:txBody>
      </p:sp>
      <p:sp>
        <p:nvSpPr>
          <p:cNvPr id="18435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762A92-AE49-452F-88F1-0551E6C79D1C}" type="slidenum">
              <a:rPr lang="ru-RU" smtClean="0">
                <a:latin typeface="Arial" charset="0"/>
              </a:rPr>
              <a:pPr/>
              <a:t>4</a:t>
            </a:fld>
            <a:endParaRPr 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7106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charset="0"/>
            </a:endParaRPr>
          </a:p>
        </p:txBody>
      </p:sp>
      <p:sp>
        <p:nvSpPr>
          <p:cNvPr id="47107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479301-439C-46C3-9967-8F9747A366F4}" type="slidenum">
              <a:rPr lang="ru-RU" smtClean="0">
                <a:latin typeface="Arial" charset="0"/>
              </a:rPr>
              <a:pPr/>
              <a:t>23</a:t>
            </a:fld>
            <a:endParaRPr 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6866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ru-RU" smtClean="0">
                <a:latin typeface="Arial" charset="0"/>
              </a:rPr>
              <a:t>Важно находится среди «себе подобных». Микросоциум пациентов.</a:t>
            </a:r>
          </a:p>
        </p:txBody>
      </p:sp>
      <p:sp>
        <p:nvSpPr>
          <p:cNvPr id="36867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94E1A6-64A0-451C-BD24-B549E9802686}" type="slidenum">
              <a:rPr lang="ru-RU" smtClean="0">
                <a:latin typeface="Arial" charset="0"/>
              </a:rPr>
              <a:pPr/>
              <a:t>24</a:t>
            </a:fld>
            <a:endParaRPr 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08.06.2017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08.06.2017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08.06.2017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08.06.2017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08.06.2017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08.06.2017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08.06.2017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08.06.2017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575285-51A4-46AE-8708-CD44FE002C90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0799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5ED603-C8E2-4F1E-88D5-AAB1E388E002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00195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54B3EC-25E3-4E3D-985A-7C7A1DF9A7FD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49355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53C67C-2C33-4EBB-B416-55191C9632FF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11741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AE270E-8B60-4DD7-B139-6C0447454139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02029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23F1BD-429F-4A36-942F-16FE74528066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65410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723FED-A4A2-451C-BAE4-56A80FB0A329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55533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B96A4D-03A7-4B0E-8B0F-B14E344E2C2F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50468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F64037-1F4D-425E-9821-441F0788DDD6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35869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D2FB70-934A-4FAC-A9CB-DAFB71E6A197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23351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48D127-C03C-4D2C-960A-F5AA53125296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31333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575285-51A4-46AE-8708-CD44FE002C90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2023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5ED603-C8E2-4F1E-88D5-AAB1E388E002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10206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54B3EC-25E3-4E3D-985A-7C7A1DF9A7FD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92677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53C67C-2C33-4EBB-B416-55191C9632FF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03637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AE270E-8B60-4DD7-B139-6C0447454139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52593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23F1BD-429F-4A36-942F-16FE74528066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84877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723FED-A4A2-451C-BAE4-56A80FB0A329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99077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B96A4D-03A7-4B0E-8B0F-B14E344E2C2F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39138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F64037-1F4D-425E-9821-441F0788DDD6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9239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D2FB70-934A-4FAC-A9CB-DAFB71E6A197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19252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48D127-C03C-4D2C-960A-F5AA53125296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132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08.06.2017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 smtClean="0"/>
              <a:t>Haga clic para modificar el estilo de texto del patrón</a:t>
            </a:r>
          </a:p>
          <a:p>
            <a:pPr lvl="1"/>
            <a:r>
              <a:rPr lang="es-ES" altLang="ru-RU" smtClean="0"/>
              <a:t>Segundo nivel</a:t>
            </a:r>
          </a:p>
          <a:p>
            <a:pPr lvl="2"/>
            <a:r>
              <a:rPr lang="es-ES" altLang="ru-RU" smtClean="0"/>
              <a:t>Tercer nivel</a:t>
            </a:r>
          </a:p>
          <a:p>
            <a:pPr lvl="3"/>
            <a:r>
              <a:rPr lang="es-ES" altLang="ru-RU" smtClean="0"/>
              <a:t>Cuarto nivel</a:t>
            </a:r>
          </a:p>
          <a:p>
            <a:pPr lvl="4"/>
            <a:r>
              <a:rPr lang="es-ES" altLang="ru-RU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1404F8F-3AA9-4456-BA59-2488092DDCF1}" type="slidenum">
              <a:rPr lang="es-E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7341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ru-RU" smtClean="0"/>
              <a:t>Haga clic para modificar el estilo de texto del patrón</a:t>
            </a:r>
          </a:p>
          <a:p>
            <a:pPr lvl="1"/>
            <a:r>
              <a:rPr lang="es-ES" altLang="ru-RU" smtClean="0"/>
              <a:t>Segundo nivel</a:t>
            </a:r>
          </a:p>
          <a:p>
            <a:pPr lvl="2"/>
            <a:r>
              <a:rPr lang="es-ES" altLang="ru-RU" smtClean="0"/>
              <a:t>Tercer nivel</a:t>
            </a:r>
          </a:p>
          <a:p>
            <a:pPr lvl="3"/>
            <a:r>
              <a:rPr lang="es-ES" altLang="ru-RU" smtClean="0"/>
              <a:t>Cuarto nivel</a:t>
            </a:r>
          </a:p>
          <a:p>
            <a:pPr lvl="4"/>
            <a:r>
              <a:rPr lang="es-ES" altLang="ru-RU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1404F8F-3AA9-4456-BA59-2488092DDCF1}" type="slidenum">
              <a:rPr lang="es-E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3854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2"/>
          <p:cNvSpPr txBox="1">
            <a:spLocks noChangeArrowheads="1"/>
          </p:cNvSpPr>
          <p:nvPr/>
        </p:nvSpPr>
        <p:spPr bwMode="auto">
          <a:xfrm>
            <a:off x="857250" y="2214563"/>
            <a:ext cx="77152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pic>
        <p:nvPicPr>
          <p:cNvPr id="205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1875" y="214313"/>
            <a:ext cx="1196975" cy="124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Text Box 3"/>
          <p:cNvSpPr txBox="1">
            <a:spLocks noChangeArrowheads="1"/>
          </p:cNvSpPr>
          <p:nvPr/>
        </p:nvSpPr>
        <p:spPr bwMode="auto">
          <a:xfrm>
            <a:off x="5183188" y="220663"/>
            <a:ext cx="3733800" cy="92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4926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ru-RU" altLang="ru-RU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Казахский Национальный Медицинский Университет имени С. Д. Асфендиярова</a:t>
            </a:r>
          </a:p>
        </p:txBody>
      </p:sp>
      <p:sp>
        <p:nvSpPr>
          <p:cNvPr id="2053" name="Text Box 2"/>
          <p:cNvSpPr txBox="1">
            <a:spLocks noChangeArrowheads="1"/>
          </p:cNvSpPr>
          <p:nvPr/>
        </p:nvSpPr>
        <p:spPr bwMode="auto">
          <a:xfrm>
            <a:off x="214313" y="220663"/>
            <a:ext cx="3071812" cy="92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49263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ru-RU" altLang="ru-RU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С. Ж. Асфендияров атындағы Қазақ Ұлттық Медицина Университеті</a:t>
            </a:r>
          </a:p>
        </p:txBody>
      </p:sp>
      <p:sp>
        <p:nvSpPr>
          <p:cNvPr id="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14438" y="2060575"/>
            <a:ext cx="6929437" cy="172561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4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Реабилитация после травмы спинного мозга</a:t>
            </a:r>
          </a:p>
        </p:txBody>
      </p:sp>
      <p:sp>
        <p:nvSpPr>
          <p:cNvPr id="2055" name="TextBox 8"/>
          <p:cNvSpPr txBox="1">
            <a:spLocks noChangeArrowheads="1"/>
          </p:cNvSpPr>
          <p:nvPr/>
        </p:nvSpPr>
        <p:spPr bwMode="auto">
          <a:xfrm>
            <a:off x="3779838" y="4149725"/>
            <a:ext cx="49101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Выполнил(а): Мухаметкалиева Ж., Рзабекова Г.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Проверил(а):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Группа: 613-2,3.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2056" name="TextBox 9"/>
          <p:cNvSpPr txBox="1">
            <a:spLocks noChangeArrowheads="1"/>
          </p:cNvSpPr>
          <p:nvPr/>
        </p:nvSpPr>
        <p:spPr bwMode="auto">
          <a:xfrm>
            <a:off x="1651000" y="1446213"/>
            <a:ext cx="3206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0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Кафедра: «Неврология»</a:t>
            </a:r>
          </a:p>
        </p:txBody>
      </p:sp>
      <p:sp>
        <p:nvSpPr>
          <p:cNvPr id="2057" name="TextBox 10"/>
          <p:cNvSpPr txBox="1">
            <a:spLocks noChangeArrowheads="1"/>
          </p:cNvSpPr>
          <p:nvPr/>
        </p:nvSpPr>
        <p:spPr bwMode="auto">
          <a:xfrm>
            <a:off x="3276600" y="6237288"/>
            <a:ext cx="1854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Алматы 2014 год</a:t>
            </a:r>
          </a:p>
        </p:txBody>
      </p:sp>
    </p:spTree>
    <p:extLst>
      <p:ext uri="{BB962C8B-B14F-4D97-AF65-F5344CB8AC3E}">
        <p14:creationId xmlns:p14="http://schemas.microsoft.com/office/powerpoint/2010/main" xmlns="" val="1470323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Спинальная травма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спинальных травм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Патогенез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Клиника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Реабилитация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9318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02374" y="1556792"/>
            <a:ext cx="4144504" cy="48006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Позвоночно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-спинальные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травмы являются одними из самых тяжёлых как в плане нарушения физического здоровья, так и негативного воздействия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-эмоциональный фон человека.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32568" y="654521"/>
            <a:ext cx="18407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Введение</a:t>
            </a:r>
          </a:p>
        </p:txBody>
      </p:sp>
      <p:pic>
        <p:nvPicPr>
          <p:cNvPr id="1026" name="Picture 2" descr="C:\Users\Администратор\Desktop\pozvonichnik-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73328" y="1628800"/>
            <a:ext cx="28575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1145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8137525" cy="627063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Повреждение спинного мозга</a:t>
            </a:r>
          </a:p>
        </p:txBody>
      </p:sp>
      <p:sp>
        <p:nvSpPr>
          <p:cNvPr id="11" name="Дата 4"/>
          <p:cNvSpPr txBox="1">
            <a:spLocks/>
          </p:cNvSpPr>
          <p:nvPr/>
        </p:nvSpPr>
        <p:spPr bwMode="auto">
          <a:xfrm>
            <a:off x="2303463" y="6173788"/>
            <a:ext cx="1152525" cy="10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endParaRPr lang="en-GB" sz="1400" b="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8104" y="1355107"/>
            <a:ext cx="3293368" cy="432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Прямоугольник 12"/>
          <p:cNvSpPr>
            <a:spLocks noChangeArrowheads="1"/>
          </p:cNvSpPr>
          <p:nvPr/>
        </p:nvSpPr>
        <p:spPr bwMode="auto">
          <a:xfrm>
            <a:off x="1115616" y="1052736"/>
            <a:ext cx="4608512" cy="649288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/>
          <a:lstStyle/>
          <a:p>
            <a:r>
              <a:rPr lang="ru-RU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Международное определение</a:t>
            </a:r>
          </a:p>
          <a:p>
            <a:pPr>
              <a:spcBef>
                <a:spcPts val="60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Spinal Cord Injury (SCI) –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«повреждение спинного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мозга»с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нарушением сообщения между головным и спинным мозгом. </a:t>
            </a:r>
          </a:p>
        </p:txBody>
      </p:sp>
      <p:sp>
        <p:nvSpPr>
          <p:cNvPr id="17414" name="Прямоугольник 14"/>
          <p:cNvSpPr>
            <a:spLocks noChangeArrowheads="1"/>
          </p:cNvSpPr>
          <p:nvPr/>
        </p:nvSpPr>
        <p:spPr bwMode="auto">
          <a:xfrm>
            <a:off x="1043608" y="2995830"/>
            <a:ext cx="460851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Различают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травматической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нетравматической этиологии. </a:t>
            </a:r>
          </a:p>
        </p:txBody>
      </p:sp>
    </p:spTree>
    <p:extLst>
      <p:ext uri="{BB962C8B-B14F-4D97-AF65-F5344CB8AC3E}">
        <p14:creationId xmlns:p14="http://schemas.microsoft.com/office/powerpoint/2010/main" xmlns="" val="224575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971600" y="188640"/>
            <a:ext cx="7999040" cy="627063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ru-RU" sz="2800" kern="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Статистика и причины повреждения спинного мозга  в мире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971600" y="1107624"/>
            <a:ext cx="5217214" cy="5410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marL="166681" indent="-166681" defTabSz="367553">
              <a:buClr>
                <a:srgbClr val="000080"/>
              </a:buClr>
              <a:buSzPct val="46000"/>
              <a:buFont typeface="Wingdings" pitchFamily="2" charset="2"/>
              <a:buChar char="q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Число новых случаев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SCI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США любой этиологии </a:t>
            </a:r>
          </a:p>
          <a:p>
            <a:pPr marL="166681" indent="-166681" defTabSz="367553">
              <a:buClr>
                <a:srgbClr val="000080"/>
              </a:buClr>
              <a:buSzPct val="46000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составляет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миллион населения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23881" lvl="1" indent="-166681" defTabSz="367553">
              <a:buClr>
                <a:schemeClr val="bg2">
                  <a:lumMod val="40000"/>
                  <a:lumOff val="60000"/>
                </a:schemeClr>
              </a:buClr>
              <a:buSzPct val="46000"/>
              <a:buFont typeface="Wingdings" pitchFamily="2" charset="2"/>
              <a:buChar char="§"/>
              <a:defRPr/>
            </a:pP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000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новых пациентов ежегодно и   </a:t>
            </a:r>
          </a:p>
          <a:p>
            <a:pPr marL="623881" lvl="1" indent="-166681" defTabSz="367553">
              <a:buClr>
                <a:srgbClr val="000080"/>
              </a:buClr>
              <a:buSzPct val="46000"/>
              <a:buFont typeface="Wingdings" pitchFamily="2" charset="2"/>
              <a:buChar char="q"/>
              <a:defRPr/>
            </a:pP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310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000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общее число пациентов в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стране</a:t>
            </a:r>
            <a:endParaRPr lang="en-GB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367553">
              <a:spcBef>
                <a:spcPts val="1200"/>
              </a:spcBef>
              <a:buClr>
                <a:srgbClr val="000080"/>
              </a:buClr>
              <a:buSzPct val="46000"/>
              <a:defRPr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Число новых случаев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SCI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Европе </a:t>
            </a:r>
            <a:r>
              <a:rPr lang="da-DK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миллион населения </a:t>
            </a:r>
            <a:r>
              <a:rPr lang="en-GB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Int. Medical Society of Paraplegia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(Медицинское сообщество параплегии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81522" lvl="1" indent="-71231" defTabSz="367553">
              <a:buClr>
                <a:srgbClr val="000080"/>
              </a:buClr>
              <a:buSzPct val="46000"/>
              <a:buFont typeface="Wingdings" pitchFamily="2" charset="2"/>
              <a:buChar char="q"/>
              <a:defRPr/>
            </a:pP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Травматическая этиология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17,2     (9,6-41,3)</a:t>
            </a:r>
          </a:p>
          <a:p>
            <a:pPr marL="481522" lvl="1" indent="-71231" defTabSz="367553">
              <a:buClr>
                <a:srgbClr val="000080"/>
              </a:buClr>
              <a:buSzPct val="46000"/>
              <a:buFont typeface="Wingdings" pitchFamily="2" charset="2"/>
              <a:buChar char="q"/>
              <a:defRPr/>
            </a:pP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Не-травматическая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этиология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8,0 (3,9-20,0)</a:t>
            </a:r>
          </a:p>
          <a:p>
            <a:pPr marL="166681" indent="-166681" defTabSz="367553">
              <a:buClr>
                <a:srgbClr val="000080"/>
              </a:buClr>
              <a:buSzPct val="46000"/>
              <a:defRPr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6681" indent="-166681" defTabSz="367553">
              <a:buClr>
                <a:srgbClr val="000080"/>
              </a:buClr>
              <a:buSzPct val="46000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травматического повреждения </a:t>
            </a:r>
          </a:p>
          <a:p>
            <a:pPr marL="166681" indent="-166681" defTabSz="367553">
              <a:buClr>
                <a:srgbClr val="000080"/>
              </a:buClr>
              <a:buSzPct val="46000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спинного мозга в Европе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81522" lvl="1" indent="-71231" defTabSz="367553">
              <a:spcBef>
                <a:spcPts val="600"/>
              </a:spcBef>
              <a:buClr>
                <a:srgbClr val="000080"/>
              </a:buClr>
              <a:buSzPct val="46000"/>
              <a:buFont typeface="Wingdings" pitchFamily="2" charset="2"/>
              <a:buChar char="q"/>
              <a:defRPr/>
            </a:pP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Автомобильные аварии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(47%)</a:t>
            </a:r>
          </a:p>
          <a:p>
            <a:pPr marL="481522" lvl="1" indent="-71231" defTabSz="367553">
              <a:buClr>
                <a:srgbClr val="000080"/>
              </a:buClr>
              <a:buSzPct val="46000"/>
              <a:buFont typeface="Wingdings" pitchFamily="2" charset="2"/>
              <a:buChar char="q"/>
              <a:defRPr/>
            </a:pP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Спортивные травмы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10291" lvl="1" defTabSz="367553">
              <a:buClr>
                <a:srgbClr val="000080"/>
              </a:buClr>
              <a:buSzPct val="46000"/>
              <a:defRPr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 плавания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(24%)</a:t>
            </a:r>
          </a:p>
          <a:p>
            <a:pPr marL="481522" lvl="1" indent="-71231" defTabSz="367553">
              <a:buClr>
                <a:srgbClr val="000080"/>
              </a:buClr>
              <a:buSzPct val="46000"/>
              <a:buFont typeface="Wingdings" pitchFamily="2" charset="2"/>
              <a:buChar char="q"/>
              <a:defRPr/>
            </a:pP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Падения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кататравмы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(12%)</a:t>
            </a:r>
          </a:p>
          <a:p>
            <a:pPr marL="481522" lvl="1" indent="-71231" defTabSz="367553">
              <a:buClr>
                <a:srgbClr val="000080"/>
              </a:buClr>
              <a:buSzPct val="46000"/>
              <a:buFont typeface="Wingdings" pitchFamily="2" charset="2"/>
              <a:buChar char="q"/>
              <a:defRPr/>
            </a:pP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Акты насилия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(7%)</a:t>
            </a:r>
          </a:p>
          <a:p>
            <a:pPr marL="481522" lvl="1" indent="-71231" defTabSz="367553">
              <a:buClr>
                <a:srgbClr val="000080"/>
              </a:buClr>
              <a:buSzPct val="46000"/>
              <a:buFont typeface="Wingdings" pitchFamily="2" charset="2"/>
              <a:buChar char="q"/>
              <a:defRPr/>
            </a:pP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причины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(10%)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81522" lvl="1" indent="-71231" defTabSz="367553">
              <a:buClr>
                <a:srgbClr val="000080"/>
              </a:buClr>
              <a:buSzPct val="46000"/>
              <a:defRPr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66681" indent="-166681" defTabSz="367553">
              <a:buClr>
                <a:srgbClr val="000080"/>
              </a:buClr>
              <a:buSzPct val="46000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Основные причины нетравматического повреждения спинного мозга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81522" lvl="1" indent="-71231" defTabSz="367553">
              <a:buClr>
                <a:srgbClr val="008000"/>
              </a:buClr>
              <a:buSzPct val="46000"/>
              <a:buFont typeface="Wingdings" pitchFamily="2" charset="2"/>
              <a:buChar char="q"/>
              <a:defRPr/>
            </a:pP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грыжа межпозвонкового диска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стеноз позвоночного канала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сосудистая патология спинного мозга, спондилит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эпидуральный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абсцесс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туберкулез и другие инфекции, хирургические вмешательства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онкологические заболевания и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sz="1400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81522" lvl="1" indent="-71231" defTabSz="367553">
              <a:buClr>
                <a:schemeClr val="tx2"/>
              </a:buClr>
              <a:buSzPct val="46000"/>
              <a:buFont typeface="Wingdings" pitchFamily="2" charset="2"/>
              <a:buChar char="q"/>
              <a:defRPr/>
            </a:pPr>
            <a:endParaRPr lang="en-GB" sz="1400" dirty="0">
              <a:solidFill>
                <a:srgbClr val="008000"/>
              </a:solidFill>
              <a:latin typeface="+mn-lt"/>
            </a:endParaRPr>
          </a:p>
        </p:txBody>
      </p:sp>
      <p:pic>
        <p:nvPicPr>
          <p:cNvPr id="19459" name="Picture 8" descr="D:\DATA\Business\CONTINENCE CARE\Континенс\ContinenceCare_фотки\ДТП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27675" y="3212976"/>
            <a:ext cx="1600200" cy="979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47918" y="3212976"/>
            <a:ext cx="1422722" cy="223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27675" y="4331369"/>
            <a:ext cx="1600200" cy="101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1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18275" y="1268760"/>
            <a:ext cx="1590836" cy="170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Picture 1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18275" y="5762966"/>
            <a:ext cx="12192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8436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82296" indent="0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Схематично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патогенез повреждения спинного мозга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можно представить следующим образом: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Кровоизлияние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Воспаление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Гидролиз клеточных и внутриклеточных мембран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Отек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Ишемия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Гибель клеток.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4444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Безымянный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411" t="29580" r="25411" b="29937"/>
          <a:stretch/>
        </p:blipFill>
        <p:spPr bwMode="auto">
          <a:xfrm>
            <a:off x="1259632" y="980728"/>
            <a:ext cx="7344816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35465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Администратор\Desktop\Безымянный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976793"/>
            <a:ext cx="7488832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36268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1475656" y="260648"/>
            <a:ext cx="7498080" cy="1143000"/>
          </a:xfrm>
        </p:spPr>
        <p:txBody>
          <a:bodyPr>
            <a:noAutofit/>
          </a:bodyPr>
          <a:lstStyle/>
          <a:p>
            <a:pPr algn="ctr"/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Среди травматических поражений самого спинного мозга различают следующие клинические формы:</a:t>
            </a:r>
            <a:b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1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1. Сотрясение.</a:t>
            </a:r>
          </a:p>
          <a:p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2. Ушиб.</a:t>
            </a:r>
          </a:p>
          <a:p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3. Размозжение с частичным нарушением анатомической целости или с перерывом спинного мозга.</a:t>
            </a:r>
          </a:p>
          <a:p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4. Гематомиелию.</a:t>
            </a:r>
          </a:p>
          <a:p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Эпидуральное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sz="2400" dirty="0" err="1" smtClean="0">
                <a:latin typeface="Times New Roman" pitchFamily="18" charset="0"/>
                <a:cs typeface="Times New Roman" pitchFamily="18" charset="0"/>
              </a:rPr>
              <a:t>субдуральное</a:t>
            </a:r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 и субарахноидальное кровоизлияния.</a:t>
            </a:r>
          </a:p>
          <a:p>
            <a:r>
              <a:rPr lang="ru-RU" altLang="ru-RU" sz="2400" dirty="0" smtClean="0">
                <a:latin typeface="Times New Roman" pitchFamily="18" charset="0"/>
                <a:cs typeface="Times New Roman" pitchFamily="18" charset="0"/>
              </a:rPr>
              <a:t>6. Травматический радикулит</a:t>
            </a:r>
          </a:p>
        </p:txBody>
      </p:sp>
    </p:spTree>
    <p:extLst>
      <p:ext uri="{BB962C8B-B14F-4D97-AF65-F5344CB8AC3E}">
        <p14:creationId xmlns:p14="http://schemas.microsoft.com/office/powerpoint/2010/main" xmlns="" val="949445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Клиническая картина острого периода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95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Неврологическая симптоматика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Парапарез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(ы) или параплегия, </a:t>
            </a:r>
            <a:r>
              <a:rPr lang="ru-RU" alt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тетрапарез</a:t>
            </a:r>
            <a:endParaRPr lang="ru-RU" alt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ru-RU" alt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Сочетанные и комбинированные повреждения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Часто сочетается с ЧМТ (шейный отдел спинного мозга), ушибом легких и переломами ребер (грудной отдел СМ), повреждениями почек м забрюшинными гематомами (поясничный отдел СМ)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Комбинированные поражения: утопление, ожоги </a:t>
            </a:r>
            <a:endParaRPr lang="en-US" alt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7156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 дыхания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Травма шейного отдела – диафрагмальное дыхание</a:t>
            </a:r>
          </a:p>
          <a:p>
            <a:pPr eaLnBrk="1" hangingPunct="1">
              <a:buFont typeface="Wingdings 2" pitchFamily="18" charset="2"/>
              <a:buNone/>
            </a:pPr>
            <a:endParaRPr lang="ru-RU" alt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 гемодинамики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Травма шейного отдела – спинальный шок, СССУ (синдром слабости синусового узла)</a:t>
            </a:r>
          </a:p>
          <a:p>
            <a:pPr eaLnBrk="1" hangingPunct="1"/>
            <a:endParaRPr lang="en-US" altLang="ru-RU" dirty="0" smtClean="0"/>
          </a:p>
          <a:p>
            <a:pPr eaLnBrk="1" hangingPunct="1"/>
            <a:endParaRPr lang="en-US" alt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325523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Дисфункция ЖКТ</a:t>
            </a: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Упорный парез желудка,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стрессорные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язвы</a:t>
            </a:r>
          </a:p>
          <a:p>
            <a:pPr eaLnBrk="1" hangingPunct="1">
              <a:defRPr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defRPr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Расстройства терморегуляции и септические осложнения</a:t>
            </a: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«нейрогенная гипертермия» – казуистика, основная причина – септические осложнения:</a:t>
            </a:r>
          </a:p>
          <a:p>
            <a:pPr marL="514350" indent="-514350" eaLnBrk="1" hangingPunct="1">
              <a:buFont typeface="Wingdings 2" pitchFamily="18" charset="2"/>
              <a:buAutoNum type="arabicPeriod"/>
              <a:defRPr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Пневмония</a:t>
            </a:r>
          </a:p>
          <a:p>
            <a:pPr marL="514350" indent="-514350" eaLnBrk="1" hangingPunct="1">
              <a:buFont typeface="Wingdings 2" pitchFamily="18" charset="2"/>
              <a:buAutoNum type="arabicPeriod"/>
              <a:defRPr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Пролежни</a:t>
            </a:r>
          </a:p>
          <a:p>
            <a:pPr marL="514350" indent="-514350" eaLnBrk="1" hangingPunct="1">
              <a:buFont typeface="Wingdings 2" pitchFamily="18" charset="2"/>
              <a:buAutoNum type="arabicPeriod"/>
              <a:defRPr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Мочевая инфекция</a:t>
            </a:r>
          </a:p>
          <a:p>
            <a:pPr marL="514350" indent="-514350" eaLnBrk="1" hangingPunct="1">
              <a:buFont typeface="Wingdings 2" pitchFamily="18" charset="2"/>
              <a:buAutoNum type="arabicPeriod"/>
              <a:defRPr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Раневая инфекция</a:t>
            </a:r>
          </a:p>
          <a:p>
            <a:pPr eaLnBrk="1" hangingPunct="1">
              <a:defRPr/>
            </a:pPr>
            <a:endParaRPr lang="en-US" sz="2400" dirty="0" smtClean="0"/>
          </a:p>
          <a:p>
            <a:pPr eaLnBrk="1" hangingPunct="1"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922605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764704"/>
            <a:ext cx="7498080" cy="4800600"/>
          </a:xfrm>
        </p:spPr>
        <p:txBody>
          <a:bodyPr>
            <a:normAutofit fontScale="92500" lnSpcReduction="20000"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  повреждении   шейного   отдела   спинного   мозга   синдром   полного 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 проводимости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сначала  проявляется  вялой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тетраплегией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с  выпадением  сухожильных  и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периостальных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рефлексов  на  руках  и  ногах,  выпадением  брюшных  и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кремастерных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рефлексов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отсутствием  всех  видов  чувствительности  книзу  от  уровня  повреждения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спинного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мозга и нарушением функций тазовых органов в виде стойкой задержки мочи 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повреждении грудного отдела спинного мозга возникает вялый паралич (при менее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грубом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 повреждении — парез) мышц ног с выпадением брюшных рефлексов, а также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сухожильных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рефлексов  на  нижних  конечностях.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повреждении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верхнегрудного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отдела  спинного  мозга  возникает  паралич  и  парез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дыхательной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мускулатуры, что приводит к резкому ослаблению дыхания. Повреждение 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уровне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III—V  грудных  сегментов  спинного  мозга  нередко  сопровождается  нарушением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сердечной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деятельности. </a:t>
            </a:r>
          </a:p>
        </p:txBody>
      </p:sp>
    </p:spTree>
    <p:extLst>
      <p:ext uri="{BB962C8B-B14F-4D97-AF65-F5344CB8AC3E}">
        <p14:creationId xmlns:p14="http://schemas.microsoft.com/office/powerpoint/2010/main" xmlns="" val="33073420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задача реабилитации у пациентов после травмы спинного мозга и позвоночника – это максимальное восстановление функций, которые были утрачены после заболевания и даже в случае отсутствия возможности восстановления функций позвоночника полностью, то хотя бы научить человека жить в новых условиях, а также дать ему надежду на восстановление прежнего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692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Начинать реабилитацию следует как можно раньше. Это позволит получить наилучшие результаты, предотвратит глубокую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инвалидизацию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пострадавшего. Даже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полных анатомических повреждениях спинного мозга возможно частичное восстановление утраченных вследствие травмы функций. Главное – грамотно подойти к выполнению поставленной цели и своевременно начать предпринимать необходимые меры.</a:t>
            </a:r>
          </a:p>
        </p:txBody>
      </p:sp>
    </p:spTree>
    <p:extLst>
      <p:ext uri="{BB962C8B-B14F-4D97-AF65-F5344CB8AC3E}">
        <p14:creationId xmlns:p14="http://schemas.microsoft.com/office/powerpoint/2010/main" xmlns="" val="322558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Реабилитация в реанимации</a:t>
            </a:r>
            <a:endParaRPr lang="en-US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39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Восстановление движений (пассивная гимнастика, велотренажеры, </a:t>
            </a:r>
            <a:r>
              <a:rPr lang="ru-RU" alt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миостимуляторы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eaLnBrk="1" hangingPunct="1"/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Восстановление функций тазовых органов («тренировка» мочевого пузыря)</a:t>
            </a:r>
          </a:p>
          <a:p>
            <a:pPr eaLnBrk="1" hangingPunct="1"/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Отдаленный период: синдром вегетативной </a:t>
            </a:r>
            <a:r>
              <a:rPr lang="ru-RU" alt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гиперрефлексии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 поражении </a:t>
            </a:r>
            <a:r>
              <a:rPr lang="en-US" alt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VII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выше (</a:t>
            </a:r>
            <a:r>
              <a:rPr lang="ru-RU" alt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гиперсимпатикус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ниже уровня поражения, </a:t>
            </a:r>
            <a:r>
              <a:rPr lang="ru-RU" alt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гиперпарасимпатикус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выше) – максимально при стимуляции аноректальной зоны</a:t>
            </a:r>
          </a:p>
          <a:p>
            <a:pPr eaLnBrk="1" hangingPunct="1"/>
            <a:r>
              <a:rPr lang="ru-RU" alt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Деканюляция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трахеи</a:t>
            </a:r>
          </a:p>
          <a:p>
            <a:pPr eaLnBrk="1" hangingPunct="1"/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Показания к продленной </a:t>
            </a:r>
            <a:r>
              <a:rPr lang="ru-RU" alt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неинвазивной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вентиляции</a:t>
            </a:r>
            <a:endParaRPr lang="en-US" alt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816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 и после выписки из ОРИТ</a:t>
            </a:r>
            <a:endParaRPr lang="en-US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Широкие показания к </a:t>
            </a:r>
            <a:r>
              <a:rPr lang="ru-RU" alt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неинвазивной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ИВЛ в раннем и отдаленном периоде при повреждении шейного отдела спинного мозга</a:t>
            </a:r>
          </a:p>
          <a:p>
            <a:pPr eaLnBrk="1" hangingPunct="1"/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Летальность с высокой спинальной травмой в течение 1-го года: почти 90% - без НИВЛ, около 40% - с НИВЛ </a:t>
            </a:r>
            <a:endParaRPr lang="en-US" alt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50938" y="4221163"/>
            <a:ext cx="2968625" cy="204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536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625" y="3860800"/>
            <a:ext cx="2728913" cy="272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863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Безымянный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32656"/>
            <a:ext cx="6552727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98140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Безымянный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7" y="476672"/>
            <a:ext cx="6624736" cy="5904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630754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385175" cy="143192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задача – коррекция двигательных нарушений</a:t>
            </a:r>
            <a:endParaRPr lang="ru-RU" sz="28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62" name="Прямоугольник 4"/>
          <p:cNvSpPr>
            <a:spLocks noChangeArrowheads="1"/>
          </p:cNvSpPr>
          <p:nvPr/>
        </p:nvSpPr>
        <p:spPr bwMode="auto">
          <a:xfrm>
            <a:off x="838200" y="1828800"/>
            <a:ext cx="7772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отсутствии противопоказаний,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пациентам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доступен широчайший спектр методик, представленных ОФМЛ.</a:t>
            </a:r>
          </a:p>
        </p:txBody>
      </p:sp>
      <p:pic>
        <p:nvPicPr>
          <p:cNvPr id="40963" name="Picture 4" descr="C:\Documents and Settings\пользователь\Рабочий стол\20.04.2011\109_2004\IMGP2566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251520" y="2996952"/>
            <a:ext cx="2788096" cy="2703513"/>
          </a:xfrm>
        </p:spPr>
      </p:pic>
      <p:pic>
        <p:nvPicPr>
          <p:cNvPr id="40964" name="Picture 5" descr="C:\Documents and Settings\пользователь\Рабочий стол\gb40_foto\!!!для кайсарова\для Попова АЕ\Локомат\IMGP100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5856" y="2780927"/>
            <a:ext cx="2506663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Picture 4" descr="28-басс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12160" y="2996952"/>
            <a:ext cx="2969840" cy="263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988368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75" y="2232641"/>
            <a:ext cx="6648450" cy="4459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76200"/>
            <a:ext cx="293052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7" name="Picture 6" descr="G:\!презентация\image_big.jpg"/>
          <p:cNvPicPr>
            <a:picLocks noChangeAspect="1" noChangeArrowheads="1"/>
          </p:cNvPicPr>
          <p:nvPr/>
        </p:nvPicPr>
        <p:blipFill rotWithShape="1">
          <a:blip r:embed="rId4"/>
          <a:srcRect l="1220" t="41571" r="-1220" b="-41571"/>
          <a:stretch/>
        </p:blipFill>
        <p:spPr bwMode="auto">
          <a:xfrm>
            <a:off x="3086100" y="76200"/>
            <a:ext cx="3124200" cy="3424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8" name="Picture 7" descr="G:\!презентация\image_big (1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10300" y="76200"/>
            <a:ext cx="28575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102892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b="0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Первые шаги….</a:t>
            </a:r>
            <a:endParaRPr lang="ru-RU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505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32040" y="1524000"/>
            <a:ext cx="40386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59" name="Picture 7" descr="D:\clinic\презентацЫя\!фото история\ходунки800x6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600" y="1476170"/>
            <a:ext cx="37338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286434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2" descr="D:\clinic\презентацЫя\!фото история\свадьба80_800x6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3568" y="1828800"/>
            <a:ext cx="3556000" cy="48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2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9992" y="1828800"/>
            <a:ext cx="4415408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 txBox="1">
            <a:spLocks noRot="1" noChangeArrowheads="1"/>
          </p:cNvSpPr>
          <p:nvPr/>
        </p:nvSpPr>
        <p:spPr bwMode="auto">
          <a:xfrm>
            <a:off x="1187624" y="188640"/>
            <a:ext cx="83851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0" hangingPunct="0">
              <a:defRPr/>
            </a:pPr>
            <a:r>
              <a:rPr lang="ru-RU" sz="4400" b="0" kern="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Первые шаги…..</a:t>
            </a:r>
            <a:endParaRPr lang="ru-RU" sz="4400" kern="0" dirty="0">
              <a:solidFill>
                <a:schemeClr val="tx2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943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723900" y="260648"/>
            <a:ext cx="8001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 eaLnBrk="0" hangingPunct="0">
              <a:defRPr/>
            </a:pPr>
            <a:r>
              <a:rPr lang="ru-RU" sz="28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ОСЛОЖНЕНИЯ НА РЕАБИЛИТАЦИОННОМ ЭТАПЕ</a:t>
            </a:r>
            <a:endParaRPr lang="en-US" sz="2800" dirty="0"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1155700" y="1340768"/>
            <a:ext cx="7162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0" hangingPunct="0">
              <a:buFont typeface="Wingdings" pitchFamily="2" charset="2"/>
              <a:buChar char="§"/>
            </a:pP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Урологические нарушения (инфекции МВП, нарушение контроля мочеиспускания)</a:t>
            </a:r>
          </a:p>
          <a:p>
            <a:pPr eaLnBrk="0" hangingPunct="0">
              <a:buFont typeface="Wingdings" pitchFamily="2" charset="2"/>
              <a:buChar char="§"/>
            </a:pP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Пролежни</a:t>
            </a:r>
          </a:p>
          <a:p>
            <a:pPr eaLnBrk="0" hangingPunct="0">
              <a:buFont typeface="Wingdings" pitchFamily="2" charset="2"/>
              <a:buChar char="§"/>
            </a:pP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Спастика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0" hangingPunct="0">
              <a:buFont typeface="Wingdings" pitchFamily="2" charset="2"/>
              <a:buChar char="§"/>
            </a:pP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Нейропатическая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боль</a:t>
            </a:r>
          </a:p>
          <a:p>
            <a:pPr eaLnBrk="0" hangingPunct="0">
              <a:buFont typeface="Wingdings" pitchFamily="2" charset="2"/>
              <a:buChar char="§"/>
            </a:pP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Остеопороз</a:t>
            </a:r>
          </a:p>
          <a:p>
            <a:pPr eaLnBrk="0" hangingPunct="0">
              <a:buFont typeface="Wingdings" pitchFamily="2" charset="2"/>
              <a:buChar char="§"/>
            </a:pP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Оссификаты</a:t>
            </a:r>
            <a:endParaRPr lang="ru-RU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hangingPunct="0">
              <a:buFont typeface="Wingdings" pitchFamily="2" charset="2"/>
              <a:buChar char="§"/>
            </a:pP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Тромбоз глубоких вен / </a:t>
            </a:r>
            <a:r>
              <a:rPr 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тэла</a:t>
            </a:r>
            <a:endParaRPr lang="ru-RU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hangingPunct="0">
              <a:buFont typeface="Wingdings" pitchFamily="2" charset="2"/>
              <a:buChar char="§"/>
            </a:pP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Пневмонии</a:t>
            </a:r>
          </a:p>
          <a:p>
            <a:pPr eaLnBrk="0" hangingPunct="0">
              <a:buFont typeface="Wingdings" pitchFamily="2" charset="2"/>
              <a:buChar char="§"/>
            </a:pP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Половые дисфункции</a:t>
            </a:r>
          </a:p>
          <a:p>
            <a:pPr eaLnBrk="0" hangingPunct="0">
              <a:buFont typeface="Wingdings" pitchFamily="2" charset="2"/>
              <a:buChar char="§"/>
            </a:pP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Нарушения эмоциональной сферы</a:t>
            </a:r>
          </a:p>
          <a:p>
            <a:pPr eaLnBrk="0" hangingPunct="0">
              <a:buFont typeface="Wingdings" pitchFamily="2" charset="2"/>
              <a:buChar char="§"/>
            </a:pPr>
            <a:endParaRPr lang="en-US" sz="2000" b="0" dirty="0">
              <a:latin typeface="Arial Black" pitchFamily="34" charset="0"/>
            </a:endParaRPr>
          </a:p>
        </p:txBody>
      </p:sp>
      <p:pic>
        <p:nvPicPr>
          <p:cNvPr id="35843" name="Picture 2" descr="D:\DATA\Business\CONTINENCE CARE\Континенс\ContinenceCare_фотки\Гидронефроз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0200" y="5122863"/>
            <a:ext cx="1651000" cy="1506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4" name="Picture 5" descr="Pressure ulcer_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57400" y="5105400"/>
            <a:ext cx="1676400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67600" y="5105400"/>
            <a:ext cx="1508125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6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10000" y="5105400"/>
            <a:ext cx="1828800" cy="151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7" name="Picture 8" descr="тэла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15000" y="5105400"/>
            <a:ext cx="1676400" cy="151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595359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5616" y="754495"/>
            <a:ext cx="7731968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-365125"/>
            <a:ext cx="8385175" cy="1431925"/>
          </a:xfrm>
        </p:spPr>
        <p:txBody>
          <a:bodyPr/>
          <a:lstStyle/>
          <a:p>
            <a:pPr algn="ctr">
              <a:defRPr/>
            </a:pPr>
            <a:r>
              <a:rPr lang="ru-RU" sz="3600" b="0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Всегда к цели. Всегда в цель.</a:t>
            </a:r>
            <a:endParaRPr lang="ru-RU" sz="36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96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внимание!!!</a:t>
            </a:r>
          </a:p>
        </p:txBody>
      </p:sp>
      <p:pic>
        <p:nvPicPr>
          <p:cNvPr id="22531" name="Picture 517" descr="business_man_running_waving_paper_hg_clr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411760" y="2186214"/>
            <a:ext cx="2181225" cy="3333750"/>
          </a:xfrm>
        </p:spPr>
      </p:pic>
      <p:pic>
        <p:nvPicPr>
          <p:cNvPr id="22532" name="Picture 53" descr="business_man_woman_high_five_hg_clr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665514"/>
            <a:ext cx="3787775" cy="437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19913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151</TotalTime>
  <Words>852</Words>
  <Application>Microsoft Office PowerPoint</Application>
  <PresentationFormat>On-screen Show (4:3)</PresentationFormat>
  <Paragraphs>115</Paragraphs>
  <Slides>26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Солнцестояние</vt:lpstr>
      <vt:lpstr>Diseño predeterminado</vt:lpstr>
      <vt:lpstr>1_Diseño predeterminado</vt:lpstr>
      <vt:lpstr>Slide 1</vt:lpstr>
      <vt:lpstr>План:</vt:lpstr>
      <vt:lpstr>Slide 3</vt:lpstr>
      <vt:lpstr>Повреждение спинного мозга</vt:lpstr>
      <vt:lpstr>Slide 5</vt:lpstr>
      <vt:lpstr>Slide 6</vt:lpstr>
      <vt:lpstr>Slide 7</vt:lpstr>
      <vt:lpstr>Slide 8</vt:lpstr>
      <vt:lpstr>Среди травматических поражений самого спинного мозга различают следующие клинические формы: </vt:lpstr>
      <vt:lpstr>Клиническая картина острого периода</vt:lpstr>
      <vt:lpstr>Slide 11</vt:lpstr>
      <vt:lpstr>Slide 12</vt:lpstr>
      <vt:lpstr>Slide 13</vt:lpstr>
      <vt:lpstr>Slide 14</vt:lpstr>
      <vt:lpstr>Slide 15</vt:lpstr>
      <vt:lpstr>Реабилитация в реанимации</vt:lpstr>
      <vt:lpstr>Перед и после выписки из ОРИТ</vt:lpstr>
      <vt:lpstr>Slide 18</vt:lpstr>
      <vt:lpstr>Slide 19</vt:lpstr>
      <vt:lpstr>Основная задача – коррекция двигательных нарушений</vt:lpstr>
      <vt:lpstr>Slide 21</vt:lpstr>
      <vt:lpstr>Первые шаги….</vt:lpstr>
      <vt:lpstr>Slide 23</vt:lpstr>
      <vt:lpstr>Slide 24</vt:lpstr>
      <vt:lpstr>Всегда к цели. Всегда в цель.</vt:lpstr>
      <vt:lpstr>Спасибо за внимание!!!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Windows User</cp:lastModifiedBy>
  <cp:revision>19</cp:revision>
  <dcterms:created xsi:type="dcterms:W3CDTF">2014-10-28T16:32:12Z</dcterms:created>
  <dcterms:modified xsi:type="dcterms:W3CDTF">2017-06-07T22:52:25Z</dcterms:modified>
</cp:coreProperties>
</file>